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66" r:id="rId3"/>
    <p:sldId id="264" r:id="rId4"/>
    <p:sldId id="265" r:id="rId5"/>
    <p:sldId id="257" r:id="rId6"/>
    <p:sldId id="258" r:id="rId7"/>
    <p:sldId id="259" r:id="rId8"/>
    <p:sldId id="260" r:id="rId9"/>
    <p:sldId id="261" r:id="rId10"/>
    <p:sldId id="26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79"/>
    <p:restoredTop sz="94663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bf8f380bd_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bf8f380bd_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bf4c83904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bf4c83904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6515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bf4c83904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bf4c83904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584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bf4c83904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bf4c83904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591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bf4c83904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bf4c83904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bf4c83904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bf4c83904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bfeb7fb0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g7bfeb7fb0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c5637ded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g7c5637ded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bfeb7fb07_2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g7bfeb7fb07_2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4200" y="8450"/>
            <a:ext cx="9144000" cy="20667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200">
                <a:solidFill>
                  <a:srgbClr val="FFFFFF"/>
                </a:solidFill>
              </a:rPr>
              <a:t>Learning Feature Pyramids for Human Pose Estimation</a:t>
            </a:r>
            <a:endParaRPr sz="22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FFFFFF"/>
                </a:solidFill>
              </a:rPr>
              <a:t>Wei Yang, Shuang Li, Wanli Ouyang, Hongsheng Li, Xiaogang Wang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i="1"/>
              <a:t>국민대학교 HCI LAB</a:t>
            </a:r>
            <a:endParaRPr sz="800" i="1"/>
          </a:p>
        </p:txBody>
      </p:sp>
      <p:sp>
        <p:nvSpPr>
          <p:cNvPr id="56" name="Google Shape;56;p13"/>
          <p:cNvSpPr txBox="1"/>
          <p:nvPr/>
        </p:nvSpPr>
        <p:spPr>
          <a:xfrm>
            <a:off x="3491850" y="2513000"/>
            <a:ext cx="2160300" cy="19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Times New Roman"/>
                <a:ea typeface="Times New Roman"/>
                <a:cs typeface="Times New Roman"/>
                <a:sym typeface="Times New Roman"/>
              </a:rPr>
              <a:t>Paper Seminar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Times New Roman"/>
                <a:ea typeface="Times New Roman"/>
                <a:cs typeface="Times New Roman"/>
                <a:sym typeface="Times New Roman"/>
              </a:rPr>
              <a:t>2020. 1. 13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Times New Roman"/>
                <a:ea typeface="Times New Roman"/>
                <a:cs typeface="Times New Roman"/>
                <a:sym typeface="Times New Roman"/>
              </a:rPr>
              <a:t>Sunpil Kim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Times New Roman"/>
                <a:ea typeface="Times New Roman"/>
                <a:cs typeface="Times New Roman"/>
                <a:sym typeface="Times New Roman"/>
              </a:rPr>
              <a:t>Chanwoo Yoon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i="1"/>
              <a:t>국민대학교 HCI LAB</a:t>
            </a:r>
            <a:endParaRPr sz="800" i="1"/>
          </a:p>
        </p:txBody>
      </p:sp>
      <p:sp>
        <p:nvSpPr>
          <p:cNvPr id="115" name="Google Shape;115;p19"/>
          <p:cNvSpPr txBox="1"/>
          <p:nvPr/>
        </p:nvSpPr>
        <p:spPr>
          <a:xfrm>
            <a:off x="4200" y="623250"/>
            <a:ext cx="9144000" cy="3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/>
              <a:t>Thank you</a:t>
            </a:r>
            <a:endParaRPr sz="30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200" y="8450"/>
            <a:ext cx="9144000" cy="5919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solidFill>
                  <a:srgbClr val="FFFFFF"/>
                </a:solidFill>
              </a:rPr>
              <a:t>◆ Abstract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2" name="Google Shape;62;p14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i="1"/>
              <a:t>국민대학교 HCI LAB</a:t>
            </a:r>
            <a:endParaRPr sz="800" i="1"/>
          </a:p>
        </p:txBody>
      </p:sp>
      <p:sp>
        <p:nvSpPr>
          <p:cNvPr id="63" name="Google Shape;63;p14"/>
          <p:cNvSpPr txBox="1"/>
          <p:nvPr/>
        </p:nvSpPr>
        <p:spPr>
          <a:xfrm>
            <a:off x="4200" y="600350"/>
            <a:ext cx="9144000" cy="2825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1" dirty="0"/>
              <a:t>BDD100K(</a:t>
            </a:r>
            <a:r>
              <a:rPr lang="ko-KR" altLang="en-US" sz="1600" b="1" dirty="0"/>
              <a:t>자율주행 </a:t>
            </a:r>
            <a:r>
              <a:rPr lang="en-US" altLang="ko-KR" sz="1600" b="1" dirty="0"/>
              <a:t>Data Set</a:t>
            </a:r>
            <a:r>
              <a:rPr lang="en" sz="1600" b="1" dirty="0"/>
              <a:t>)</a:t>
            </a:r>
            <a:r>
              <a:rPr lang="ko-KR" altLang="en-US" sz="1600" b="1" dirty="0"/>
              <a:t>의 시각화</a:t>
            </a:r>
            <a:endParaRPr lang="en"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pic>
        <p:nvPicPr>
          <p:cNvPr id="3" name="그림 2" descr="실외, 남자, 사진, 눈이(가) 표시된 사진&#10;&#10;자동 생성된 설명">
            <a:extLst>
              <a:ext uri="{FF2B5EF4-FFF2-40B4-BE49-F238E27FC236}">
                <a16:creationId xmlns:a16="http://schemas.microsoft.com/office/drawing/2014/main" id="{2B76BEA4-D903-7949-903E-DA48E380C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979" y="880812"/>
            <a:ext cx="5976041" cy="382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59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200" y="8450"/>
            <a:ext cx="9144000" cy="5919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solidFill>
                  <a:srgbClr val="FFFFFF"/>
                </a:solidFill>
              </a:rPr>
              <a:t>◆ Abstract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2" name="Google Shape;62;p14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i="1"/>
              <a:t>국민대학교 HCI LAB</a:t>
            </a:r>
            <a:endParaRPr sz="800" i="1"/>
          </a:p>
        </p:txBody>
      </p:sp>
      <p:sp>
        <p:nvSpPr>
          <p:cNvPr id="63" name="Google Shape;63;p14"/>
          <p:cNvSpPr txBox="1"/>
          <p:nvPr/>
        </p:nvSpPr>
        <p:spPr>
          <a:xfrm>
            <a:off x="17875" y="1194400"/>
            <a:ext cx="9144000" cy="3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l" rtl="0">
              <a:spcBef>
                <a:spcPts val="0"/>
              </a:spcBef>
              <a:spcAft>
                <a:spcPts val="0"/>
              </a:spcAft>
              <a:buSzPts val="1600"/>
            </a:pPr>
            <a:endParaRPr sz="1600" b="1" dirty="0"/>
          </a:p>
        </p:txBody>
      </p:sp>
      <p:pic>
        <p:nvPicPr>
          <p:cNvPr id="4" name="그림 3" descr="실내, 앉아있는, 검은색, 컴퓨터이(가) 표시된 사진&#10;&#10;자동 생성된 설명">
            <a:extLst>
              <a:ext uri="{FF2B5EF4-FFF2-40B4-BE49-F238E27FC236}">
                <a16:creationId xmlns:a16="http://schemas.microsoft.com/office/drawing/2014/main" id="{076E52E0-FC73-5441-84B1-BE7DDB478A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290" t="21429" r="9523" b="43015"/>
          <a:stretch/>
        </p:blipFill>
        <p:spPr>
          <a:xfrm>
            <a:off x="747031" y="1173202"/>
            <a:ext cx="3735161" cy="2118168"/>
          </a:xfrm>
          <a:prstGeom prst="rect">
            <a:avLst/>
          </a:prstGeom>
        </p:spPr>
      </p:pic>
      <p:pic>
        <p:nvPicPr>
          <p:cNvPr id="8" name="그림 7" descr="실내, 앉아있는, 검은색, 컴퓨터이(가) 표시된 사진&#10;&#10;자동 생성된 설명">
            <a:extLst>
              <a:ext uri="{FF2B5EF4-FFF2-40B4-BE49-F238E27FC236}">
                <a16:creationId xmlns:a16="http://schemas.microsoft.com/office/drawing/2014/main" id="{A478E03E-49D8-5446-95F8-7DD3E473ED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2" t="69841" r="1090" b="5122"/>
          <a:stretch/>
        </p:blipFill>
        <p:spPr>
          <a:xfrm>
            <a:off x="747032" y="3264244"/>
            <a:ext cx="7649936" cy="1287764"/>
          </a:xfrm>
          <a:prstGeom prst="rect">
            <a:avLst/>
          </a:prstGeom>
        </p:spPr>
      </p:pic>
      <p:pic>
        <p:nvPicPr>
          <p:cNvPr id="9" name="그림 8" descr="앉아있는, 노트북, 검은색, 컴퓨터이(가) 표시된 사진&#10;&#10;자동 생성된 설명">
            <a:extLst>
              <a:ext uri="{FF2B5EF4-FFF2-40B4-BE49-F238E27FC236}">
                <a16:creationId xmlns:a16="http://schemas.microsoft.com/office/drawing/2014/main" id="{E555C0CF-A436-A344-A6A1-5CC2DD5899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190" t="23221" r="11409" b="43968"/>
          <a:stretch/>
        </p:blipFill>
        <p:spPr>
          <a:xfrm>
            <a:off x="4595199" y="1187092"/>
            <a:ext cx="3801769" cy="2084460"/>
          </a:xfrm>
          <a:prstGeom prst="rect">
            <a:avLst/>
          </a:prstGeom>
        </p:spPr>
      </p:pic>
      <p:sp>
        <p:nvSpPr>
          <p:cNvPr id="10" name="Google Shape;63;p14">
            <a:extLst>
              <a:ext uri="{FF2B5EF4-FFF2-40B4-BE49-F238E27FC236}">
                <a16:creationId xmlns:a16="http://schemas.microsoft.com/office/drawing/2014/main" id="{4F51E145-C9DE-9C41-AFA6-4E37F709AA8B}"/>
              </a:ext>
            </a:extLst>
          </p:cNvPr>
          <p:cNvSpPr txBox="1"/>
          <p:nvPr/>
        </p:nvSpPr>
        <p:spPr>
          <a:xfrm>
            <a:off x="17875" y="673807"/>
            <a:ext cx="8399503" cy="57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-KR" altLang="en-US" b="1" dirty="0"/>
              <a:t>직접 </a:t>
            </a:r>
            <a:r>
              <a:rPr lang="en-US" b="1" dirty="0"/>
              <a:t>Json</a:t>
            </a:r>
            <a:r>
              <a:rPr lang="ko-KR" altLang="en-US" b="1" dirty="0"/>
              <a:t>포맷을 직접 추출 하여 정보와 라인 추출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791169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200" y="8450"/>
            <a:ext cx="9144000" cy="5919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solidFill>
                  <a:srgbClr val="FFFFFF"/>
                </a:solidFill>
              </a:rPr>
              <a:t>◆ Abstract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2" name="Google Shape;62;p14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i="1"/>
              <a:t>국민대학교 HCI LAB</a:t>
            </a:r>
            <a:endParaRPr sz="800" i="1"/>
          </a:p>
        </p:txBody>
      </p:sp>
      <p:sp>
        <p:nvSpPr>
          <p:cNvPr id="63" name="Google Shape;63;p14"/>
          <p:cNvSpPr txBox="1"/>
          <p:nvPr/>
        </p:nvSpPr>
        <p:spPr>
          <a:xfrm>
            <a:off x="66861" y="1616527"/>
            <a:ext cx="4064268" cy="2825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b="1" dirty="0"/>
              <a:t>BDD100K(</a:t>
            </a:r>
            <a:r>
              <a:rPr lang="ko-KR" altLang="en-US" b="1" dirty="0"/>
              <a:t>자율주행 </a:t>
            </a:r>
            <a:r>
              <a:rPr lang="en-US" altLang="ko-KR" b="1" dirty="0"/>
              <a:t>Data Set</a:t>
            </a:r>
            <a:r>
              <a:rPr lang="en" b="1" dirty="0"/>
              <a:t>)</a:t>
            </a:r>
            <a:r>
              <a:rPr lang="ko-KR" altLang="en-US" b="1" dirty="0"/>
              <a:t>은 </a:t>
            </a:r>
            <a:r>
              <a:rPr lang="en-US" altLang="ko-KR" b="1" dirty="0"/>
              <a:t>json</a:t>
            </a:r>
            <a:r>
              <a:rPr lang="ko-KR" altLang="en-US" b="1" dirty="0"/>
              <a:t>포맷으로 데이터를 </a:t>
            </a:r>
            <a:r>
              <a:rPr lang="ko-KR" altLang="en-US" b="1" dirty="0" err="1"/>
              <a:t>라벨링</a:t>
            </a:r>
            <a:r>
              <a:rPr lang="en-US" altLang="ko-KR" b="1" dirty="0"/>
              <a:t> </a:t>
            </a:r>
            <a:endParaRPr lang="en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b="1" dirty="0"/>
              <a:t>Wireframe</a:t>
            </a:r>
            <a:r>
              <a:rPr lang="ko-KR" altLang="en-US" b="1" dirty="0"/>
              <a:t>에서는</a:t>
            </a:r>
            <a:r>
              <a:rPr lang="en-US" altLang="ko-KR" b="1" dirty="0"/>
              <a:t> pickle</a:t>
            </a:r>
            <a:r>
              <a:rPr lang="ko-KR" altLang="en-US" b="1" dirty="0"/>
              <a:t>포맷으로 데이터를 </a:t>
            </a:r>
            <a:r>
              <a:rPr lang="ko-KR" altLang="en-US" b="1" dirty="0" err="1"/>
              <a:t>라벨링</a:t>
            </a:r>
            <a:endParaRPr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E7C8279-B8DC-1E4C-88B6-4D51A668B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549" y="1036863"/>
            <a:ext cx="4399686" cy="320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83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200" y="8450"/>
            <a:ext cx="9144000" cy="5919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solidFill>
                  <a:srgbClr val="FFFFFF"/>
                </a:solidFill>
              </a:rPr>
              <a:t>◆ Abstract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2" name="Google Shape;62;p14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i="1"/>
              <a:t>국민대학교 HCI LAB</a:t>
            </a:r>
            <a:endParaRPr sz="800" i="1"/>
          </a:p>
        </p:txBody>
      </p:sp>
      <p:sp>
        <p:nvSpPr>
          <p:cNvPr id="63" name="Google Shape;63;p14"/>
          <p:cNvSpPr txBox="1"/>
          <p:nvPr/>
        </p:nvSpPr>
        <p:spPr>
          <a:xfrm>
            <a:off x="17875" y="1194400"/>
            <a:ext cx="9144000" cy="3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 b="1"/>
              <a:t>Design a PRM(Pyramid Residual Module) to enhance the invariance in scales of DCNNs</a:t>
            </a: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 b="1"/>
              <a:t>The PRM learn convolutional filters on various scales of input feature, which are obtained with different subsampling ratios in a multi branch network</a:t>
            </a:r>
            <a:endParaRPr sz="16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 b="1"/>
              <a:t>Provide theoretic derivation to extend the current weight initialization scheme to multi-branch network structures</a:t>
            </a:r>
            <a:endParaRPr sz="16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4200" y="8450"/>
            <a:ext cx="9144000" cy="5919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solidFill>
                  <a:srgbClr val="FFFFFF"/>
                </a:solidFill>
              </a:rPr>
              <a:t>◆ Introduction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9" name="Google Shape;69;p15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i="1"/>
              <a:t>국민대학교 HCI LAB</a:t>
            </a:r>
            <a:endParaRPr sz="800" i="1"/>
          </a:p>
        </p:txBody>
      </p:sp>
      <p:sp>
        <p:nvSpPr>
          <p:cNvPr id="70" name="Google Shape;70;p15"/>
          <p:cNvSpPr txBox="1"/>
          <p:nvPr/>
        </p:nvSpPr>
        <p:spPr>
          <a:xfrm>
            <a:off x="17875" y="626250"/>
            <a:ext cx="9144000" cy="3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 sz="1600" b="1"/>
              <a:t>Scales for body parts may still be inconsistent due to inter-personal body shape variations caused by viewpoint change and body articulation</a:t>
            </a: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 b="1"/>
              <a:t>PRM obtains features of different scales</a:t>
            </a:r>
            <a:endParaRPr sz="16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via subsampling, then convolution is us</a:t>
            </a:r>
            <a:endParaRPr sz="16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ed to learn filters for features in different</a:t>
            </a:r>
            <a:endParaRPr sz="16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scales</a:t>
            </a:r>
            <a:endParaRPr sz="16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 b="1"/>
              <a:t>Problem of using residual units </a:t>
            </a:r>
            <a:endParaRPr sz="16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: when outputs of two residual units are</a:t>
            </a:r>
            <a:endParaRPr sz="16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/>
              <a:t>   summed up, the output variance is doubled.</a:t>
            </a:r>
            <a:endParaRPr sz="1600" b="1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4700" y="1426800"/>
            <a:ext cx="4313275" cy="175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4200" y="8450"/>
            <a:ext cx="9144000" cy="5919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ko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◆ </a:t>
            </a:r>
            <a:r>
              <a:rPr lang="ko" sz="2200" b="1">
                <a:solidFill>
                  <a:srgbClr val="FFFFFF"/>
                </a:solidFill>
              </a:rPr>
              <a:t>Framework</a:t>
            </a: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국민대학교 HCI LAB</a:t>
            </a:r>
            <a:endParaRPr sz="8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-47926" y="623250"/>
            <a:ext cx="9144000" cy="3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ko" sz="1600" b="1">
                <a:solidFill>
                  <a:schemeClr val="dk1"/>
                </a:solidFill>
              </a:rPr>
              <a:t>Adopt the highly modularized stacked Hourglass Network as the basic structure</a:t>
            </a:r>
            <a:endParaRPr sz="16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 b="1"/>
              <a:t>Hourglass network aims at capturing information at every scale</a:t>
            </a:r>
            <a:endParaRPr sz="1300" b="1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 b="1"/>
              <a:t>First, performs bottom-up processing by subsampling the feature maps</a:t>
            </a:r>
            <a:endParaRPr sz="1300" b="1"/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 b="1"/>
              <a:t>And conducts top-down processing by upsampling the feature maps with the combination of higher resolution features from bottom layers</a:t>
            </a:r>
            <a:endParaRPr sz="1300" b="1"/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 b="1"/>
              <a:t>Residual unit is used as the building block of the hourglass network</a:t>
            </a:r>
            <a:endParaRPr sz="1300" b="1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" sz="1300" i="0" u="none" strike="noStrike" cap="none">
                <a:solidFill>
                  <a:srgbClr val="000000"/>
                </a:solidFill>
              </a:rPr>
            </a:br>
            <a:endParaRPr sz="1300" i="0" u="none" strike="noStrike" cap="none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21" y="2952146"/>
            <a:ext cx="5970475" cy="157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4200" y="8450"/>
            <a:ext cx="9144000" cy="5919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ko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◆ </a:t>
            </a:r>
            <a:r>
              <a:rPr lang="ko" sz="2200" b="1">
                <a:solidFill>
                  <a:srgbClr val="FFFFFF"/>
                </a:solidFill>
              </a:rPr>
              <a:t>Framework</a:t>
            </a: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국민대학교 HCI LAB</a:t>
            </a:r>
            <a:endParaRPr sz="8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17875" y="626250"/>
            <a:ext cx="9144000" cy="3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ko" sz="1600" b="1">
                <a:solidFill>
                  <a:schemeClr val="dk1"/>
                </a:solidFill>
              </a:rPr>
              <a:t>Pyramid Residual Modules </a:t>
            </a:r>
            <a:r>
              <a:rPr lang="ko" sz="1600">
                <a:solidFill>
                  <a:schemeClr val="dk1"/>
                </a:solidFill>
              </a:rPr>
              <a:t>, which is able to learn multi-scale feature pyramids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000" y="1118498"/>
            <a:ext cx="3952875" cy="6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622125" y="1525800"/>
            <a:ext cx="966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i="1">
                <a:solidFill>
                  <a:srgbClr val="0000FF"/>
                </a:solidFill>
              </a:rPr>
              <a:t>l+1 layer input</a:t>
            </a:r>
            <a:endParaRPr sz="800" b="1" i="1">
              <a:solidFill>
                <a:srgbClr val="0000FF"/>
              </a:solidFill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1560800" y="1525800"/>
            <a:ext cx="966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i="1">
                <a:solidFill>
                  <a:srgbClr val="0000FF"/>
                </a:solidFill>
              </a:rPr>
              <a:t>l layer input</a:t>
            </a:r>
            <a:endParaRPr sz="800" b="1" i="1">
              <a:solidFill>
                <a:srgbClr val="0000FF"/>
              </a:solidFill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3487525" y="1525800"/>
            <a:ext cx="117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i="1">
                <a:solidFill>
                  <a:srgbClr val="0000FF"/>
                </a:solidFill>
              </a:rPr>
              <a:t>l layer filter</a:t>
            </a:r>
            <a:endParaRPr sz="800" b="1"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i="1">
                <a:solidFill>
                  <a:srgbClr val="0000FF"/>
                </a:solidFill>
              </a:rPr>
              <a:t>= set of parameters</a:t>
            </a:r>
            <a:endParaRPr sz="800" b="1" i="1">
              <a:solidFill>
                <a:srgbClr val="0000FF"/>
              </a:solidFill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25" y="1882500"/>
            <a:ext cx="5218574" cy="9004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2750275" y="2498900"/>
            <a:ext cx="2181600" cy="2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  </a:t>
            </a:r>
            <a:r>
              <a:rPr lang="ko" sz="800" b="1" i="1">
                <a:solidFill>
                  <a:srgbClr val="0000FF"/>
                </a:solidFill>
              </a:rPr>
              <a:t>i</a:t>
            </a:r>
            <a:r>
              <a:rPr lang="ko" sz="1000" b="1" i="1">
                <a:solidFill>
                  <a:srgbClr val="0000FF"/>
                </a:solidFill>
              </a:rPr>
              <a:t>s the transformation for the c-th pyramid level</a:t>
            </a:r>
            <a:endParaRPr sz="1000" b="1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6825" y="2582439"/>
            <a:ext cx="140939" cy="19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70600" y="1291850"/>
            <a:ext cx="2653875" cy="313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31876" y="2620150"/>
            <a:ext cx="966600" cy="2447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/>
        </p:nvSpPr>
        <p:spPr>
          <a:xfrm>
            <a:off x="4200" y="8450"/>
            <a:ext cx="9144000" cy="5919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ko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◆ </a:t>
            </a:r>
            <a:r>
              <a:rPr lang="ko" sz="2200" b="1">
                <a:solidFill>
                  <a:srgbClr val="FFFFFF"/>
                </a:solidFill>
              </a:rPr>
              <a:t>Framework</a:t>
            </a: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3303300" y="4523350"/>
            <a:ext cx="2537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국민대학교 HCI LAB</a:t>
            </a:r>
            <a:endParaRPr sz="8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17875" y="626250"/>
            <a:ext cx="9144000" cy="3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ko" sz="1600" b="1">
                <a:solidFill>
                  <a:schemeClr val="dk1"/>
                </a:solidFill>
              </a:rPr>
              <a:t>Pyramid Residual Modules </a:t>
            </a:r>
            <a:r>
              <a:rPr lang="ko" sz="1600">
                <a:solidFill>
                  <a:schemeClr val="dk1"/>
                </a:solidFill>
              </a:rPr>
              <a:t>, which is able to learn multi-scale feature pyramids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" sz="1600">
                <a:solidFill>
                  <a:schemeClr val="dk1"/>
                </a:solidFill>
              </a:rPr>
              <a:t>Designed as a bottleneck structure to reduce the computational and space complexity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>
                <a:solidFill>
                  <a:schemeClr val="dk1"/>
                </a:solidFill>
              </a:rPr>
              <a:t>The feature dimension is reduced by 1x1 convolution</a:t>
            </a:r>
            <a:endParaRPr sz="1300">
              <a:solidFill>
                <a:schemeClr val="dk1"/>
              </a:solidFill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>
                <a:solidFill>
                  <a:schemeClr val="dk1"/>
                </a:solidFill>
              </a:rPr>
              <a:t>new features are computed on a set of subsampled input features by 3x3 convolutions</a:t>
            </a:r>
            <a:endParaRPr sz="1300">
              <a:solidFill>
                <a:schemeClr val="dk1"/>
              </a:solidFill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>
                <a:solidFill>
                  <a:schemeClr val="dk1"/>
                </a:solidFill>
              </a:rPr>
              <a:t>All new features are upsampled to the same dimension and are summed together</a:t>
            </a:r>
            <a:endParaRPr sz="1300">
              <a:solidFill>
                <a:schemeClr val="dk1"/>
              </a:solidFill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000" y="1118498"/>
            <a:ext cx="3952875" cy="6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622125" y="1525800"/>
            <a:ext cx="966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i="1">
                <a:solidFill>
                  <a:srgbClr val="0000FF"/>
                </a:solidFill>
              </a:rPr>
              <a:t>l+1 layer input</a:t>
            </a:r>
            <a:endParaRPr sz="800" b="1" i="1">
              <a:solidFill>
                <a:srgbClr val="0000FF"/>
              </a:solidFill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1560800" y="1525800"/>
            <a:ext cx="966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i="1">
                <a:solidFill>
                  <a:srgbClr val="0000FF"/>
                </a:solidFill>
              </a:rPr>
              <a:t>l layer input</a:t>
            </a:r>
            <a:endParaRPr sz="800" b="1" i="1">
              <a:solidFill>
                <a:srgbClr val="0000FF"/>
              </a:solidFill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3487525" y="1525800"/>
            <a:ext cx="11796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i="1">
                <a:solidFill>
                  <a:srgbClr val="0000FF"/>
                </a:solidFill>
              </a:rPr>
              <a:t>l layer filter</a:t>
            </a:r>
            <a:endParaRPr sz="800" b="1"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i="1">
                <a:solidFill>
                  <a:srgbClr val="0000FF"/>
                </a:solidFill>
              </a:rPr>
              <a:t>= set of parameters</a:t>
            </a:r>
            <a:endParaRPr sz="800" b="1" i="1">
              <a:solidFill>
                <a:srgbClr val="0000FF"/>
              </a:solidFill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25" y="1841575"/>
            <a:ext cx="7324425" cy="90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3555575" y="2540675"/>
            <a:ext cx="2181600" cy="2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  </a:t>
            </a:r>
            <a:r>
              <a:rPr lang="ko" sz="800" b="1" i="1">
                <a:solidFill>
                  <a:srgbClr val="0000FF"/>
                </a:solidFill>
              </a:rPr>
              <a:t>is the transformation for the c-th pyramid level</a:t>
            </a:r>
            <a:endParaRPr sz="800" b="1"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9425" y="2624214"/>
            <a:ext cx="140939" cy="19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415</Words>
  <Application>Microsoft Macintosh PowerPoint</Application>
  <PresentationFormat>화면 슬라이드 쇼(16:9)</PresentationFormat>
  <Paragraphs>98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Arial</vt:lpstr>
      <vt:lpstr>Times New Roman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(컴퓨터공학부)윤찬우</cp:lastModifiedBy>
  <cp:revision>3</cp:revision>
  <dcterms:modified xsi:type="dcterms:W3CDTF">2020-01-12T20:40:52Z</dcterms:modified>
</cp:coreProperties>
</file>